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69"/>
  </p:normalViewPr>
  <p:slideViewPr>
    <p:cSldViewPr snapToGrid="0">
      <p:cViewPr varScale="1">
        <p:scale>
          <a:sx n="70" d="100"/>
          <a:sy n="70" d="100"/>
        </p:scale>
        <p:origin x="334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FEC6B-5AB1-DC4A-9724-6B0F128AE151}" type="datetimeFigureOut">
              <a:rPr lang="en-GB" smtClean="0"/>
              <a:t>30/01/2023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6C565-4025-4F44-90BC-1834690EF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60866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FEC6B-5AB1-DC4A-9724-6B0F128AE151}" type="datetimeFigureOut">
              <a:rPr lang="en-GB" smtClean="0"/>
              <a:t>30/01/2023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6C565-4025-4F44-90BC-1834690EF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0173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FEC6B-5AB1-DC4A-9724-6B0F128AE151}" type="datetimeFigureOut">
              <a:rPr lang="en-GB" smtClean="0"/>
              <a:t>30/01/2023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6C565-4025-4F44-90BC-1834690EF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36519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FEC6B-5AB1-DC4A-9724-6B0F128AE151}" type="datetimeFigureOut">
              <a:rPr lang="en-GB" smtClean="0"/>
              <a:t>30/01/2023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6C565-4025-4F44-90BC-1834690EF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3617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FEC6B-5AB1-DC4A-9724-6B0F128AE151}" type="datetimeFigureOut">
              <a:rPr lang="en-GB" smtClean="0"/>
              <a:t>30/01/2023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6C565-4025-4F44-90BC-1834690EF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49249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FEC6B-5AB1-DC4A-9724-6B0F128AE151}" type="datetimeFigureOut">
              <a:rPr lang="en-GB" smtClean="0"/>
              <a:t>30/01/2023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6C565-4025-4F44-90BC-1834690EF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4304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FEC6B-5AB1-DC4A-9724-6B0F128AE151}" type="datetimeFigureOut">
              <a:rPr lang="en-GB" smtClean="0"/>
              <a:t>30/01/2023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6C565-4025-4F44-90BC-1834690EF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81191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FEC6B-5AB1-DC4A-9724-6B0F128AE151}" type="datetimeFigureOut">
              <a:rPr lang="en-GB" smtClean="0"/>
              <a:t>30/01/2023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6C565-4025-4F44-90BC-1834690EF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43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FEC6B-5AB1-DC4A-9724-6B0F128AE151}" type="datetimeFigureOut">
              <a:rPr lang="en-GB" smtClean="0"/>
              <a:t>30/01/2023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6C565-4025-4F44-90BC-1834690EF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91604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FEC6B-5AB1-DC4A-9724-6B0F128AE151}" type="datetimeFigureOut">
              <a:rPr lang="en-GB" smtClean="0"/>
              <a:t>30/01/2023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6C565-4025-4F44-90BC-1834690EF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0798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FEC6B-5AB1-DC4A-9724-6B0F128AE151}" type="datetimeFigureOut">
              <a:rPr lang="en-GB" smtClean="0"/>
              <a:t>30/01/2023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6C565-4025-4F44-90BC-1834690EF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6876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FFEC6B-5AB1-DC4A-9724-6B0F128AE151}" type="datetimeFigureOut">
              <a:rPr lang="en-GB" smtClean="0"/>
              <a:t>30/01/2023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76C565-4025-4F44-90BC-1834690EF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0605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25963CD-8FD4-62BC-0E4E-5FDEDE01E3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6366788"/>
              </p:ext>
            </p:extLst>
          </p:nvPr>
        </p:nvGraphicFramePr>
        <p:xfrm>
          <a:off x="0" y="0"/>
          <a:ext cx="6858000" cy="9905999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859536">
                  <a:extLst>
                    <a:ext uri="{9D8B030D-6E8A-4147-A177-3AD203B41FA5}">
                      <a16:colId xmlns:a16="http://schemas.microsoft.com/office/drawing/2014/main" val="1143539660"/>
                    </a:ext>
                  </a:extLst>
                </a:gridCol>
                <a:gridCol w="2816352">
                  <a:extLst>
                    <a:ext uri="{9D8B030D-6E8A-4147-A177-3AD203B41FA5}">
                      <a16:colId xmlns:a16="http://schemas.microsoft.com/office/drawing/2014/main" val="92440308"/>
                    </a:ext>
                  </a:extLst>
                </a:gridCol>
                <a:gridCol w="3182112">
                  <a:extLst>
                    <a:ext uri="{9D8B030D-6E8A-4147-A177-3AD203B41FA5}">
                      <a16:colId xmlns:a16="http://schemas.microsoft.com/office/drawing/2014/main" val="363829155"/>
                    </a:ext>
                  </a:extLst>
                </a:gridCol>
              </a:tblGrid>
              <a:tr h="508784">
                <a:tc>
                  <a:txBody>
                    <a:bodyPr/>
                    <a:lstStyle/>
                    <a:p>
                      <a:pPr fontAlgn="b"/>
                      <a:r>
                        <a:rPr lang="en-GB" sz="1400" b="1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Week</a:t>
                      </a:r>
                    </a:p>
                  </a:txBody>
                  <a:tcPr marL="67200" marR="67200" marT="33600" marB="33600" anchor="b"/>
                </a:tc>
                <a:tc>
                  <a:txBody>
                    <a:bodyPr/>
                    <a:lstStyle/>
                    <a:p>
                      <a:pPr fontAlgn="b"/>
                      <a:r>
                        <a:rPr lang="en-GB" sz="1400" b="1" dirty="0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Session 1 (1 hour)</a:t>
                      </a:r>
                    </a:p>
                  </a:txBody>
                  <a:tcPr marL="67200" marR="67200" marT="33600" marB="33600" anchor="b"/>
                </a:tc>
                <a:tc>
                  <a:txBody>
                    <a:bodyPr/>
                    <a:lstStyle/>
                    <a:p>
                      <a:pPr fontAlgn="b"/>
                      <a:r>
                        <a:rPr lang="en-GB" sz="1400" b="1" dirty="0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Session (1 hour)</a:t>
                      </a:r>
                    </a:p>
                  </a:txBody>
                  <a:tcPr marL="67200" marR="67200" marT="33600" marB="33600" anchor="b"/>
                </a:tc>
                <a:extLst>
                  <a:ext uri="{0D108BD9-81ED-4DB2-BD59-A6C34878D82A}">
                    <a16:rowId xmlns:a16="http://schemas.microsoft.com/office/drawing/2014/main" val="2366638736"/>
                  </a:ext>
                </a:extLst>
              </a:tr>
              <a:tr h="861875"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1</a:t>
                      </a:r>
                    </a:p>
                  </a:txBody>
                  <a:tcPr marL="67200" marR="67200" marT="33600" marB="33600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Government under Lenin</a:t>
                      </a:r>
                    </a:p>
                  </a:txBody>
                  <a:tcPr marL="67200" marR="67200" marT="33600" marB="33600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Henry VII takes and consolidates power</a:t>
                      </a:r>
                    </a:p>
                  </a:txBody>
                  <a:tcPr marL="67200" marR="67200" marT="33600" marB="33600" anchor="ctr"/>
                </a:tc>
                <a:extLst>
                  <a:ext uri="{0D108BD9-81ED-4DB2-BD59-A6C34878D82A}">
                    <a16:rowId xmlns:a16="http://schemas.microsoft.com/office/drawing/2014/main" val="1302448525"/>
                  </a:ext>
                </a:extLst>
              </a:tr>
              <a:tr h="508784"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2</a:t>
                      </a:r>
                    </a:p>
                  </a:txBody>
                  <a:tcPr marL="67200" marR="67200" marT="33600" marB="33600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Rise of Stalin</a:t>
                      </a:r>
                    </a:p>
                  </a:txBody>
                  <a:tcPr marL="67200" marR="67200" marT="33600" marB="33600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Perkin Warbeck</a:t>
                      </a:r>
                    </a:p>
                  </a:txBody>
                  <a:tcPr marL="67200" marR="67200" marT="33600" marB="33600" anchor="ctr"/>
                </a:tc>
                <a:extLst>
                  <a:ext uri="{0D108BD9-81ED-4DB2-BD59-A6C34878D82A}">
                    <a16:rowId xmlns:a16="http://schemas.microsoft.com/office/drawing/2014/main" val="981334393"/>
                  </a:ext>
                </a:extLst>
              </a:tr>
              <a:tr h="508784"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3</a:t>
                      </a:r>
                    </a:p>
                  </a:txBody>
                  <a:tcPr marL="67200" marR="67200" marT="33600" marB="33600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Purges and 1930s</a:t>
                      </a:r>
                    </a:p>
                  </a:txBody>
                  <a:tcPr marL="67200" marR="67200" marT="33600" marB="33600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400" dirty="0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Lambert </a:t>
                      </a:r>
                      <a:r>
                        <a:rPr lang="en-GB" sz="1400" dirty="0" err="1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Simnell</a:t>
                      </a:r>
                      <a:endParaRPr lang="en-GB" sz="1400" dirty="0">
                        <a:effectLst/>
                        <a:latin typeface="Futura Medium" panose="020B0602020204020303" pitchFamily="34" charset="-79"/>
                        <a:cs typeface="Futura Medium" panose="020B0602020204020303" pitchFamily="34" charset="-79"/>
                      </a:endParaRPr>
                    </a:p>
                  </a:txBody>
                  <a:tcPr marL="67200" marR="67200" marT="33600" marB="33600" anchor="ctr"/>
                </a:tc>
                <a:extLst>
                  <a:ext uri="{0D108BD9-81ED-4DB2-BD59-A6C34878D82A}">
                    <a16:rowId xmlns:a16="http://schemas.microsoft.com/office/drawing/2014/main" val="1031640231"/>
                  </a:ext>
                </a:extLst>
              </a:tr>
              <a:tr h="508784"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4</a:t>
                      </a:r>
                    </a:p>
                  </a:txBody>
                  <a:tcPr marL="67200" marR="67200" marT="33600" marB="33600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WW2 and High Stalinism</a:t>
                      </a:r>
                    </a:p>
                  </a:txBody>
                  <a:tcPr marL="67200" marR="67200" marT="33600" marB="33600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400" dirty="0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Causes of POG</a:t>
                      </a:r>
                    </a:p>
                  </a:txBody>
                  <a:tcPr marL="67200" marR="67200" marT="33600" marB="33600" anchor="ctr"/>
                </a:tc>
                <a:extLst>
                  <a:ext uri="{0D108BD9-81ED-4DB2-BD59-A6C34878D82A}">
                    <a16:rowId xmlns:a16="http://schemas.microsoft.com/office/drawing/2014/main" val="2103385387"/>
                  </a:ext>
                </a:extLst>
              </a:tr>
              <a:tr h="508784"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5</a:t>
                      </a:r>
                    </a:p>
                  </a:txBody>
                  <a:tcPr marL="67200" marR="67200" marT="33600" marB="33600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Khrushchev’s Destalinisation</a:t>
                      </a:r>
                    </a:p>
                  </a:txBody>
                  <a:tcPr marL="67200" marR="67200" marT="33600" marB="33600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Events of POG</a:t>
                      </a:r>
                    </a:p>
                  </a:txBody>
                  <a:tcPr marL="67200" marR="67200" marT="33600" marB="33600" anchor="ctr"/>
                </a:tc>
                <a:extLst>
                  <a:ext uri="{0D108BD9-81ED-4DB2-BD59-A6C34878D82A}">
                    <a16:rowId xmlns:a16="http://schemas.microsoft.com/office/drawing/2014/main" val="2729626895"/>
                  </a:ext>
                </a:extLst>
              </a:tr>
              <a:tr h="508784"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6</a:t>
                      </a:r>
                    </a:p>
                  </a:txBody>
                  <a:tcPr marL="67200" marR="67200" marT="33600" marB="33600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Brezhnev: stability or Stagnation</a:t>
                      </a:r>
                    </a:p>
                  </a:txBody>
                  <a:tcPr marL="67200" marR="67200" marT="33600" marB="33600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Causes of Kett</a:t>
                      </a:r>
                    </a:p>
                  </a:txBody>
                  <a:tcPr marL="67200" marR="67200" marT="33600" marB="33600" anchor="ctr"/>
                </a:tc>
                <a:extLst>
                  <a:ext uri="{0D108BD9-81ED-4DB2-BD59-A6C34878D82A}">
                    <a16:rowId xmlns:a16="http://schemas.microsoft.com/office/drawing/2014/main" val="3379042046"/>
                  </a:ext>
                </a:extLst>
              </a:tr>
              <a:tr h="508784"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7</a:t>
                      </a:r>
                    </a:p>
                  </a:txBody>
                  <a:tcPr marL="67200" marR="67200" marT="33600" marB="33600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400" dirty="0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Economy under Lenin</a:t>
                      </a:r>
                    </a:p>
                  </a:txBody>
                  <a:tcPr marL="67200" marR="67200" marT="33600" marB="33600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Events of Kett</a:t>
                      </a:r>
                    </a:p>
                  </a:txBody>
                  <a:tcPr marL="67200" marR="67200" marT="33600" marB="33600" anchor="ctr"/>
                </a:tc>
                <a:extLst>
                  <a:ext uri="{0D108BD9-81ED-4DB2-BD59-A6C34878D82A}">
                    <a16:rowId xmlns:a16="http://schemas.microsoft.com/office/drawing/2014/main" val="2150348340"/>
                  </a:ext>
                </a:extLst>
              </a:tr>
              <a:tr h="508784"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8</a:t>
                      </a:r>
                    </a:p>
                  </a:txBody>
                  <a:tcPr marL="67200" marR="67200" marT="33600" marB="33600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The 5 Year Plans</a:t>
                      </a:r>
                    </a:p>
                  </a:txBody>
                  <a:tcPr marL="67200" marR="67200" marT="33600" marB="33600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Causes of Northern Earls</a:t>
                      </a:r>
                    </a:p>
                  </a:txBody>
                  <a:tcPr marL="67200" marR="67200" marT="33600" marB="33600" anchor="ctr"/>
                </a:tc>
                <a:extLst>
                  <a:ext uri="{0D108BD9-81ED-4DB2-BD59-A6C34878D82A}">
                    <a16:rowId xmlns:a16="http://schemas.microsoft.com/office/drawing/2014/main" val="3964420291"/>
                  </a:ext>
                </a:extLst>
              </a:tr>
              <a:tr h="508784"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9</a:t>
                      </a:r>
                    </a:p>
                  </a:txBody>
                  <a:tcPr marL="67200" marR="67200" marT="33600" marB="33600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Collectivisation</a:t>
                      </a:r>
                    </a:p>
                  </a:txBody>
                  <a:tcPr marL="67200" marR="67200" marT="33600" marB="33600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Events of Northern Earls</a:t>
                      </a:r>
                    </a:p>
                  </a:txBody>
                  <a:tcPr marL="67200" marR="67200" marT="33600" marB="33600" anchor="ctr"/>
                </a:tc>
                <a:extLst>
                  <a:ext uri="{0D108BD9-81ED-4DB2-BD59-A6C34878D82A}">
                    <a16:rowId xmlns:a16="http://schemas.microsoft.com/office/drawing/2014/main" val="3159520179"/>
                  </a:ext>
                </a:extLst>
              </a:tr>
              <a:tr h="861875"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10</a:t>
                      </a:r>
                    </a:p>
                  </a:txBody>
                  <a:tcPr marL="67200" marR="67200" marT="33600" marB="33600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Khrushchev industry and Virgin Lands</a:t>
                      </a:r>
                    </a:p>
                  </a:txBody>
                  <a:tcPr marL="67200" marR="67200" marT="33600" marB="33600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Consequences of Northern Earls</a:t>
                      </a:r>
                    </a:p>
                  </a:txBody>
                  <a:tcPr marL="67200" marR="67200" marT="33600" marB="33600" anchor="ctr"/>
                </a:tc>
                <a:extLst>
                  <a:ext uri="{0D108BD9-81ED-4DB2-BD59-A6C34878D82A}">
                    <a16:rowId xmlns:a16="http://schemas.microsoft.com/office/drawing/2014/main" val="3422004850"/>
                  </a:ext>
                </a:extLst>
              </a:tr>
              <a:tr h="508784"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11</a:t>
                      </a:r>
                    </a:p>
                  </a:txBody>
                  <a:tcPr marL="67200" marR="67200" marT="33600" marB="33600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Brezhnev’s developed socialism</a:t>
                      </a:r>
                    </a:p>
                  </a:txBody>
                  <a:tcPr marL="67200" marR="67200" marT="33600" marB="33600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Causes of Tyrone</a:t>
                      </a:r>
                    </a:p>
                  </a:txBody>
                  <a:tcPr marL="67200" marR="67200" marT="33600" marB="33600" anchor="ctr"/>
                </a:tc>
                <a:extLst>
                  <a:ext uri="{0D108BD9-81ED-4DB2-BD59-A6C34878D82A}">
                    <a16:rowId xmlns:a16="http://schemas.microsoft.com/office/drawing/2014/main" val="1719981596"/>
                  </a:ext>
                </a:extLst>
              </a:tr>
              <a:tr h="508784"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12</a:t>
                      </a:r>
                    </a:p>
                  </a:txBody>
                  <a:tcPr marL="67200" marR="67200" marT="33600" marB="33600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Role of women and family life</a:t>
                      </a:r>
                    </a:p>
                  </a:txBody>
                  <a:tcPr marL="67200" marR="67200" marT="33600" marB="33600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Events of Tyrone</a:t>
                      </a:r>
                    </a:p>
                  </a:txBody>
                  <a:tcPr marL="67200" marR="67200" marT="33600" marB="33600" anchor="ctr"/>
                </a:tc>
                <a:extLst>
                  <a:ext uri="{0D108BD9-81ED-4DB2-BD59-A6C34878D82A}">
                    <a16:rowId xmlns:a16="http://schemas.microsoft.com/office/drawing/2014/main" val="3030766788"/>
                  </a:ext>
                </a:extLst>
              </a:tr>
              <a:tr h="861875"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13</a:t>
                      </a:r>
                    </a:p>
                  </a:txBody>
                  <a:tcPr marL="67200" marR="67200" marT="33600" marB="33600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Education, Art</a:t>
                      </a:r>
                    </a:p>
                  </a:txBody>
                  <a:tcPr marL="67200" marR="67200" marT="33600" marB="33600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Economic and Political reasons for Fall of USSR</a:t>
                      </a:r>
                    </a:p>
                  </a:txBody>
                  <a:tcPr marL="67200" marR="67200" marT="33600" marB="33600" anchor="ctr"/>
                </a:tc>
                <a:extLst>
                  <a:ext uri="{0D108BD9-81ED-4DB2-BD59-A6C34878D82A}">
                    <a16:rowId xmlns:a16="http://schemas.microsoft.com/office/drawing/2014/main" val="2439516438"/>
                  </a:ext>
                </a:extLst>
              </a:tr>
              <a:tr h="861875"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14</a:t>
                      </a:r>
                    </a:p>
                  </a:txBody>
                  <a:tcPr marL="67200" marR="67200" marT="33600" marB="33600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Role of Secret police, Religion in USSR</a:t>
                      </a:r>
                    </a:p>
                  </a:txBody>
                  <a:tcPr marL="67200" marR="67200" marT="33600" marB="33600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Role of Nationalism in Fall of USSR</a:t>
                      </a:r>
                    </a:p>
                  </a:txBody>
                  <a:tcPr marL="67200" marR="67200" marT="33600" marB="33600" anchor="ctr"/>
                </a:tc>
                <a:extLst>
                  <a:ext uri="{0D108BD9-81ED-4DB2-BD59-A6C34878D82A}">
                    <a16:rowId xmlns:a16="http://schemas.microsoft.com/office/drawing/2014/main" val="1113314642"/>
                  </a:ext>
                </a:extLst>
              </a:tr>
              <a:tr h="861875"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15</a:t>
                      </a:r>
                    </a:p>
                  </a:txBody>
                  <a:tcPr marL="67200" marR="67200" marT="33600" marB="33600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Housing, Media and Propaganda</a:t>
                      </a:r>
                    </a:p>
                  </a:txBody>
                  <a:tcPr marL="67200" marR="67200" marT="33600" marB="33600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400" dirty="0">
                          <a:effectLst/>
                          <a:latin typeface="Futura Medium" panose="020B0602020204020303" pitchFamily="34" charset="-79"/>
                          <a:cs typeface="Futura Medium" panose="020B0602020204020303" pitchFamily="34" charset="-79"/>
                        </a:rPr>
                        <a:t>Role of Yeltsin and Gorbachev in Fall of USSR</a:t>
                      </a:r>
                    </a:p>
                  </a:txBody>
                  <a:tcPr marL="67200" marR="67200" marT="33600" marB="33600" anchor="ctr"/>
                </a:tc>
                <a:extLst>
                  <a:ext uri="{0D108BD9-81ED-4DB2-BD59-A6C34878D82A}">
                    <a16:rowId xmlns:a16="http://schemas.microsoft.com/office/drawing/2014/main" val="695199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565102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2</TotalTime>
  <Words>149</Words>
  <Application>Microsoft Macintosh PowerPoint</Application>
  <PresentationFormat>A4 Paper (210x297 mm)</PresentationFormat>
  <Paragraphs>48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FUTURA MEDIUM</vt:lpstr>
      <vt:lpstr>FUTURA MEDIUM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Thomas Moore</dc:creator>
  <cp:lastModifiedBy>Thomas Moore</cp:lastModifiedBy>
  <cp:revision>1</cp:revision>
  <dcterms:created xsi:type="dcterms:W3CDTF">2023-01-30T15:37:50Z</dcterms:created>
  <dcterms:modified xsi:type="dcterms:W3CDTF">2023-01-30T15:40:50Z</dcterms:modified>
</cp:coreProperties>
</file>