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94A3D2B-C90F-E740-BD6D-7BE0EF57B55E}" v="8" dt="2024-02-07T20:23:17.178"/>
  </p1510:revLst>
</p1510:revInfo>
</file>

<file path=ppt/tableStyles.xml><?xml version="1.0" encoding="utf-8"?>
<a:tblStyleLst xmlns:a="http://schemas.openxmlformats.org/drawingml/2006/main" def="{5C22544A-7EE6-4342-B048-85BDC9FD1C3A}"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4" autoAdjust="0"/>
    <p:restoredTop sz="94660"/>
  </p:normalViewPr>
  <p:slideViewPr>
    <p:cSldViewPr snapToGrid="0">
      <p:cViewPr>
        <p:scale>
          <a:sx n="140" d="100"/>
          <a:sy n="140" d="100"/>
        </p:scale>
        <p:origin x="1864" y="1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10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Thomas Moore" userId="2ab7a7e0-263c-42a2-a00e-68489e3b183e" providerId="ADAL" clId="{B94A3D2B-C90F-E740-BD6D-7BE0EF57B55E}"/>
    <pc:docChg chg="custSel addSld modSld">
      <pc:chgData name="Thomas Moore" userId="2ab7a7e0-263c-42a2-a00e-68489e3b183e" providerId="ADAL" clId="{B94A3D2B-C90F-E740-BD6D-7BE0EF57B55E}" dt="2024-02-07T20:43:41.384" v="588" actId="2165"/>
      <pc:docMkLst>
        <pc:docMk/>
      </pc:docMkLst>
      <pc:sldChg chg="addSp delSp modSp add mod">
        <pc:chgData name="Thomas Moore" userId="2ab7a7e0-263c-42a2-a00e-68489e3b183e" providerId="ADAL" clId="{B94A3D2B-C90F-E740-BD6D-7BE0EF57B55E}" dt="2024-02-07T20:23:06.747" v="31" actId="20577"/>
        <pc:sldMkLst>
          <pc:docMk/>
          <pc:sldMk cId="312915750" sldId="257"/>
        </pc:sldMkLst>
        <pc:graphicFrameChg chg="add del mod modGraphic">
          <ac:chgData name="Thomas Moore" userId="2ab7a7e0-263c-42a2-a00e-68489e3b183e" providerId="ADAL" clId="{B94A3D2B-C90F-E740-BD6D-7BE0EF57B55E}" dt="2024-02-07T20:22:46.052" v="28" actId="478"/>
          <ac:graphicFrameMkLst>
            <pc:docMk/>
            <pc:sldMk cId="312915750" sldId="257"/>
            <ac:graphicFrameMk id="2" creationId="{80B66DEE-16A3-12DA-1910-28C53147AB16}"/>
          </ac:graphicFrameMkLst>
        </pc:graphicFrameChg>
        <pc:graphicFrameChg chg="mod modGraphic">
          <ac:chgData name="Thomas Moore" userId="2ab7a7e0-263c-42a2-a00e-68489e3b183e" providerId="ADAL" clId="{B94A3D2B-C90F-E740-BD6D-7BE0EF57B55E}" dt="2024-02-07T20:23:06.747" v="31" actId="20577"/>
          <ac:graphicFrameMkLst>
            <pc:docMk/>
            <pc:sldMk cId="312915750" sldId="257"/>
            <ac:graphicFrameMk id="4" creationId="{5FEDB80E-B609-8B4C-25B0-6B42B66B0760}"/>
          </ac:graphicFrameMkLst>
        </pc:graphicFrameChg>
      </pc:sldChg>
      <pc:sldChg chg="modSp add mod">
        <pc:chgData name="Thomas Moore" userId="2ab7a7e0-263c-42a2-a00e-68489e3b183e" providerId="ADAL" clId="{B94A3D2B-C90F-E740-BD6D-7BE0EF57B55E}" dt="2024-02-07T20:43:41.384" v="588" actId="2165"/>
        <pc:sldMkLst>
          <pc:docMk/>
          <pc:sldMk cId="2537902522" sldId="258"/>
        </pc:sldMkLst>
        <pc:graphicFrameChg chg="modGraphic">
          <ac:chgData name="Thomas Moore" userId="2ab7a7e0-263c-42a2-a00e-68489e3b183e" providerId="ADAL" clId="{B94A3D2B-C90F-E740-BD6D-7BE0EF57B55E}" dt="2024-02-07T20:43:41.384" v="588" actId="2165"/>
          <ac:graphicFrameMkLst>
            <pc:docMk/>
            <pc:sldMk cId="2537902522" sldId="258"/>
            <ac:graphicFrameMk id="4" creationId="{F6035BEA-A86D-0FA2-C981-0780A8ADCE48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DB857-B420-43EE-82E8-2EFF059B00B0}" type="datetimeFigureOut">
              <a:rPr lang="en-GB" smtClean="0"/>
              <a:t>07/02/2024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A26C3-E517-484B-9F63-5E5F860A45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17936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DB857-B420-43EE-82E8-2EFF059B00B0}" type="datetimeFigureOut">
              <a:rPr lang="en-GB" smtClean="0"/>
              <a:t>07/02/2024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A26C3-E517-484B-9F63-5E5F860A45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73288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DB857-B420-43EE-82E8-2EFF059B00B0}" type="datetimeFigureOut">
              <a:rPr lang="en-GB" smtClean="0"/>
              <a:t>07/02/2024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A26C3-E517-484B-9F63-5E5F860A45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14070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DB857-B420-43EE-82E8-2EFF059B00B0}" type="datetimeFigureOut">
              <a:rPr lang="en-GB" smtClean="0"/>
              <a:t>07/02/2024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A26C3-E517-484B-9F63-5E5F860A45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4655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DB857-B420-43EE-82E8-2EFF059B00B0}" type="datetimeFigureOut">
              <a:rPr lang="en-GB" smtClean="0"/>
              <a:t>07/02/2024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A26C3-E517-484B-9F63-5E5F860A45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2782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DB857-B420-43EE-82E8-2EFF059B00B0}" type="datetimeFigureOut">
              <a:rPr lang="en-GB" smtClean="0"/>
              <a:t>07/02/2024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A26C3-E517-484B-9F63-5E5F860A45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725862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DB857-B420-43EE-82E8-2EFF059B00B0}" type="datetimeFigureOut">
              <a:rPr lang="en-GB" smtClean="0"/>
              <a:t>07/02/2024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A26C3-E517-484B-9F63-5E5F860A45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30475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DB857-B420-43EE-82E8-2EFF059B00B0}" type="datetimeFigureOut">
              <a:rPr lang="en-GB" smtClean="0"/>
              <a:t>07/02/2024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A26C3-E517-484B-9F63-5E5F860A45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010970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DB857-B420-43EE-82E8-2EFF059B00B0}" type="datetimeFigureOut">
              <a:rPr lang="en-GB" smtClean="0"/>
              <a:t>07/02/2024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A26C3-E517-484B-9F63-5E5F860A45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2117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DB857-B420-43EE-82E8-2EFF059B00B0}" type="datetimeFigureOut">
              <a:rPr lang="en-GB" smtClean="0"/>
              <a:t>07/02/2024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A26C3-E517-484B-9F63-5E5F860A45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13195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5DB857-B420-43EE-82E8-2EFF059B00B0}" type="datetimeFigureOut">
              <a:rPr lang="en-GB" smtClean="0"/>
              <a:t>07/02/2024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A26C3-E517-484B-9F63-5E5F860A45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272222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5DB857-B420-43EE-82E8-2EFF059B00B0}" type="datetimeFigureOut">
              <a:rPr lang="en-GB" smtClean="0"/>
              <a:t>07/02/2024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A26C3-E517-484B-9F63-5E5F860A45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7351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64D60F61-FB95-4B95-BB4E-75EFE06F0ED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9209091"/>
              </p:ext>
            </p:extLst>
          </p:nvPr>
        </p:nvGraphicFramePr>
        <p:xfrm>
          <a:off x="-4" y="0"/>
          <a:ext cx="6858004" cy="6705495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495550">
                  <a:extLst>
                    <a:ext uri="{9D8B030D-6E8A-4147-A177-3AD203B41FA5}">
                      <a16:colId xmlns:a16="http://schemas.microsoft.com/office/drawing/2014/main" val="2921698614"/>
                    </a:ext>
                  </a:extLst>
                </a:gridCol>
                <a:gridCol w="1409700">
                  <a:extLst>
                    <a:ext uri="{9D8B030D-6E8A-4147-A177-3AD203B41FA5}">
                      <a16:colId xmlns:a16="http://schemas.microsoft.com/office/drawing/2014/main" val="3363070781"/>
                    </a:ext>
                  </a:extLst>
                </a:gridCol>
                <a:gridCol w="1466850">
                  <a:extLst>
                    <a:ext uri="{9D8B030D-6E8A-4147-A177-3AD203B41FA5}">
                      <a16:colId xmlns:a16="http://schemas.microsoft.com/office/drawing/2014/main" val="1761501500"/>
                    </a:ext>
                  </a:extLst>
                </a:gridCol>
                <a:gridCol w="1485904">
                  <a:extLst>
                    <a:ext uri="{9D8B030D-6E8A-4147-A177-3AD203B41FA5}">
                      <a16:colId xmlns:a16="http://schemas.microsoft.com/office/drawing/2014/main" val="3917944480"/>
                    </a:ext>
                  </a:extLst>
                </a:gridCol>
              </a:tblGrid>
              <a:tr h="251031">
                <a:tc>
                  <a:txBody>
                    <a:bodyPr/>
                    <a:lstStyle/>
                    <a:p>
                      <a:pPr fontAlgn="b"/>
                      <a:r>
                        <a:rPr lang="en-GB" sz="1200" b="1">
                          <a:solidFill>
                            <a:schemeClr val="tx1"/>
                          </a:solidFill>
                          <a:effectLst/>
                        </a:rPr>
                        <a:t>Topics Studied in the USSR Module</a:t>
                      </a:r>
                    </a:p>
                  </a:txBody>
                  <a:tcPr marL="52049" marR="52049" marT="26024" marB="26024" anchor="b"/>
                </a:tc>
                <a:tc>
                  <a:txBody>
                    <a:bodyPr/>
                    <a:lstStyle/>
                    <a:p>
                      <a:pPr fontAlgn="b"/>
                      <a:r>
                        <a:rPr lang="en-GB" sz="1200" b="1">
                          <a:solidFill>
                            <a:schemeClr val="tx1"/>
                          </a:solidFill>
                          <a:effectLst/>
                        </a:rPr>
                        <a:t>Red</a:t>
                      </a:r>
                    </a:p>
                  </a:txBody>
                  <a:tcPr marL="52049" marR="52049" marT="26024" marB="26024" anchor="b"/>
                </a:tc>
                <a:tc>
                  <a:txBody>
                    <a:bodyPr/>
                    <a:lstStyle/>
                    <a:p>
                      <a:pPr fontAlgn="b"/>
                      <a:r>
                        <a:rPr lang="en-GB" sz="1200" b="1">
                          <a:solidFill>
                            <a:schemeClr val="tx1"/>
                          </a:solidFill>
                          <a:effectLst/>
                        </a:rPr>
                        <a:t>Amber</a:t>
                      </a:r>
                    </a:p>
                  </a:txBody>
                  <a:tcPr marL="52049" marR="52049" marT="26024" marB="26024" anchor="b"/>
                </a:tc>
                <a:tc>
                  <a:txBody>
                    <a:bodyPr/>
                    <a:lstStyle/>
                    <a:p>
                      <a:pPr fontAlgn="b"/>
                      <a:r>
                        <a:rPr lang="en-GB" sz="1200" b="1">
                          <a:solidFill>
                            <a:schemeClr val="tx1"/>
                          </a:solidFill>
                          <a:effectLst/>
                        </a:rPr>
                        <a:t>Green</a:t>
                      </a:r>
                    </a:p>
                  </a:txBody>
                  <a:tcPr marL="52049" marR="52049" marT="26024" marB="26024" anchor="b"/>
                </a:tc>
                <a:extLst>
                  <a:ext uri="{0D108BD9-81ED-4DB2-BD59-A6C34878D82A}">
                    <a16:rowId xmlns:a16="http://schemas.microsoft.com/office/drawing/2014/main" val="3435811810"/>
                  </a:ext>
                </a:extLst>
              </a:tr>
              <a:tr h="251031">
                <a:tc>
                  <a:txBody>
                    <a:bodyPr/>
                    <a:lstStyle/>
                    <a:p>
                      <a:pPr fontAlgn="base"/>
                      <a:r>
                        <a:rPr lang="en-GB" sz="1200">
                          <a:solidFill>
                            <a:schemeClr val="tx1"/>
                          </a:solidFill>
                          <a:effectLst/>
                        </a:rPr>
                        <a:t>Government under Lenin</a:t>
                      </a: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2326178106"/>
                  </a:ext>
                </a:extLst>
              </a:tr>
              <a:tr h="250629">
                <a:tc>
                  <a:txBody>
                    <a:bodyPr/>
                    <a:lstStyle/>
                    <a:p>
                      <a:pPr fontAlgn="base"/>
                      <a:r>
                        <a:rPr lang="en-GB" sz="1200">
                          <a:solidFill>
                            <a:schemeClr val="tx1"/>
                          </a:solidFill>
                          <a:effectLst/>
                        </a:rPr>
                        <a:t>Rise of Stalin</a:t>
                      </a: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2196907759"/>
                  </a:ext>
                </a:extLst>
              </a:tr>
              <a:tr h="250629">
                <a:tc>
                  <a:txBody>
                    <a:bodyPr/>
                    <a:lstStyle/>
                    <a:p>
                      <a:pPr fontAlgn="base"/>
                      <a:r>
                        <a:rPr lang="en-GB" sz="1200">
                          <a:solidFill>
                            <a:schemeClr val="tx1"/>
                          </a:solidFill>
                          <a:effectLst/>
                        </a:rPr>
                        <a:t>Purges and 1930s</a:t>
                      </a: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4254072953"/>
                  </a:ext>
                </a:extLst>
              </a:tr>
              <a:tr h="251031">
                <a:tc>
                  <a:txBody>
                    <a:bodyPr/>
                    <a:lstStyle/>
                    <a:p>
                      <a:pPr fontAlgn="base"/>
                      <a:r>
                        <a:rPr lang="en-GB" sz="1200">
                          <a:solidFill>
                            <a:schemeClr val="tx1"/>
                          </a:solidFill>
                          <a:effectLst/>
                        </a:rPr>
                        <a:t>WW2 and High Stalinism</a:t>
                      </a: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2035219490"/>
                  </a:ext>
                </a:extLst>
              </a:tr>
              <a:tr h="251031">
                <a:tc>
                  <a:txBody>
                    <a:bodyPr/>
                    <a:lstStyle/>
                    <a:p>
                      <a:pPr fontAlgn="base"/>
                      <a:r>
                        <a:rPr lang="en-GB" sz="1200">
                          <a:solidFill>
                            <a:schemeClr val="tx1"/>
                          </a:solidFill>
                          <a:effectLst/>
                        </a:rPr>
                        <a:t>Khrushchev’s Destalinisation</a:t>
                      </a: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3665742493"/>
                  </a:ext>
                </a:extLst>
              </a:tr>
              <a:tr h="354469">
                <a:tc>
                  <a:txBody>
                    <a:bodyPr/>
                    <a:lstStyle/>
                    <a:p>
                      <a:pPr fontAlgn="base"/>
                      <a:r>
                        <a:rPr lang="en-GB" sz="1200">
                          <a:solidFill>
                            <a:schemeClr val="tx1"/>
                          </a:solidFill>
                          <a:effectLst/>
                        </a:rPr>
                        <a:t>Brezhnev: Stability or Stagnation</a:t>
                      </a: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2934427451"/>
                  </a:ext>
                </a:extLst>
              </a:tr>
              <a:tr h="251031">
                <a:tc>
                  <a:txBody>
                    <a:bodyPr/>
                    <a:lstStyle/>
                    <a:p>
                      <a:pPr fontAlgn="base"/>
                      <a:r>
                        <a:rPr lang="en-GB" sz="1200">
                          <a:solidFill>
                            <a:schemeClr val="tx1"/>
                          </a:solidFill>
                          <a:effectLst/>
                        </a:rPr>
                        <a:t>Economy under Lenin</a:t>
                      </a: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2197863119"/>
                  </a:ext>
                </a:extLst>
              </a:tr>
              <a:tr h="250629">
                <a:tc>
                  <a:txBody>
                    <a:bodyPr/>
                    <a:lstStyle/>
                    <a:p>
                      <a:pPr fontAlgn="base"/>
                      <a:r>
                        <a:rPr lang="en-GB" sz="1200">
                          <a:solidFill>
                            <a:schemeClr val="tx1"/>
                          </a:solidFill>
                          <a:effectLst/>
                        </a:rPr>
                        <a:t>The 5 Year Plans</a:t>
                      </a: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2956315100"/>
                  </a:ext>
                </a:extLst>
              </a:tr>
              <a:tr h="250629">
                <a:tc>
                  <a:txBody>
                    <a:bodyPr/>
                    <a:lstStyle/>
                    <a:p>
                      <a:pPr fontAlgn="base"/>
                      <a:r>
                        <a:rPr lang="en-GB" sz="1200">
                          <a:solidFill>
                            <a:schemeClr val="tx1"/>
                          </a:solidFill>
                          <a:effectLst/>
                        </a:rPr>
                        <a:t>Collectivisation</a:t>
                      </a: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1227729282"/>
                  </a:ext>
                </a:extLst>
              </a:tr>
              <a:tr h="354469">
                <a:tc>
                  <a:txBody>
                    <a:bodyPr/>
                    <a:lstStyle/>
                    <a:p>
                      <a:pPr fontAlgn="base"/>
                      <a:r>
                        <a:rPr lang="en-GB" sz="1200">
                          <a:solidFill>
                            <a:schemeClr val="tx1"/>
                          </a:solidFill>
                          <a:effectLst/>
                        </a:rPr>
                        <a:t>Khrushchev industry and Virgin Lands</a:t>
                      </a: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377931854"/>
                  </a:ext>
                </a:extLst>
              </a:tr>
              <a:tr h="354469">
                <a:tc>
                  <a:txBody>
                    <a:bodyPr/>
                    <a:lstStyle/>
                    <a:p>
                      <a:pPr fontAlgn="base"/>
                      <a:r>
                        <a:rPr lang="en-GB" sz="1200">
                          <a:solidFill>
                            <a:schemeClr val="tx1"/>
                          </a:solidFill>
                          <a:effectLst/>
                        </a:rPr>
                        <a:t>Brezhnev’s developed socialism</a:t>
                      </a: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1784939991"/>
                  </a:ext>
                </a:extLst>
              </a:tr>
              <a:tr h="251031">
                <a:tc>
                  <a:txBody>
                    <a:bodyPr/>
                    <a:lstStyle/>
                    <a:p>
                      <a:pPr fontAlgn="base"/>
                      <a:r>
                        <a:rPr lang="en-GB" sz="1200">
                          <a:solidFill>
                            <a:schemeClr val="tx1"/>
                          </a:solidFill>
                          <a:effectLst/>
                        </a:rPr>
                        <a:t>Role of women and family life</a:t>
                      </a: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3031182537"/>
                  </a:ext>
                </a:extLst>
              </a:tr>
              <a:tr h="250629">
                <a:tc>
                  <a:txBody>
                    <a:bodyPr/>
                    <a:lstStyle/>
                    <a:p>
                      <a:pPr fontAlgn="base"/>
                      <a:r>
                        <a:rPr lang="en-GB" sz="1200">
                          <a:solidFill>
                            <a:schemeClr val="tx1"/>
                          </a:solidFill>
                          <a:effectLst/>
                        </a:rPr>
                        <a:t>Education</a:t>
                      </a: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940333058"/>
                  </a:ext>
                </a:extLst>
              </a:tr>
              <a:tr h="251031">
                <a:tc>
                  <a:txBody>
                    <a:bodyPr/>
                    <a:lstStyle/>
                    <a:p>
                      <a:pPr fontAlgn="base"/>
                      <a:r>
                        <a:rPr lang="en-GB" sz="1200">
                          <a:solidFill>
                            <a:schemeClr val="tx1"/>
                          </a:solidFill>
                          <a:effectLst/>
                        </a:rPr>
                        <a:t>Role of Secret police</a:t>
                      </a: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206418647"/>
                  </a:ext>
                </a:extLst>
              </a:tr>
              <a:tr h="250629">
                <a:tc>
                  <a:txBody>
                    <a:bodyPr/>
                    <a:lstStyle/>
                    <a:p>
                      <a:pPr fontAlgn="base"/>
                      <a:r>
                        <a:rPr lang="en-GB" sz="1200">
                          <a:solidFill>
                            <a:schemeClr val="tx1"/>
                          </a:solidFill>
                          <a:effectLst/>
                        </a:rPr>
                        <a:t>Religion in USSR</a:t>
                      </a: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1263134208"/>
                  </a:ext>
                </a:extLst>
              </a:tr>
              <a:tr h="250629">
                <a:tc>
                  <a:txBody>
                    <a:bodyPr/>
                    <a:lstStyle/>
                    <a:p>
                      <a:pPr fontAlgn="base"/>
                      <a:r>
                        <a:rPr lang="en-GB" sz="1200">
                          <a:solidFill>
                            <a:schemeClr val="tx1"/>
                          </a:solidFill>
                          <a:effectLst/>
                        </a:rPr>
                        <a:t>Art</a:t>
                      </a: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3210684423"/>
                  </a:ext>
                </a:extLst>
              </a:tr>
              <a:tr h="251031">
                <a:tc>
                  <a:txBody>
                    <a:bodyPr/>
                    <a:lstStyle/>
                    <a:p>
                      <a:pPr fontAlgn="base"/>
                      <a:r>
                        <a:rPr lang="en-GB" sz="1200">
                          <a:solidFill>
                            <a:schemeClr val="tx1"/>
                          </a:solidFill>
                          <a:effectLst/>
                        </a:rPr>
                        <a:t>Cult of Personality</a:t>
                      </a: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4245129953"/>
                  </a:ext>
                </a:extLst>
              </a:tr>
              <a:tr h="250629">
                <a:tc>
                  <a:txBody>
                    <a:bodyPr/>
                    <a:lstStyle/>
                    <a:p>
                      <a:pPr fontAlgn="base"/>
                      <a:r>
                        <a:rPr lang="en-GB" sz="1200">
                          <a:solidFill>
                            <a:schemeClr val="tx1"/>
                          </a:solidFill>
                          <a:effectLst/>
                        </a:rPr>
                        <a:t>Housing</a:t>
                      </a: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3568542405"/>
                  </a:ext>
                </a:extLst>
              </a:tr>
              <a:tr h="251031">
                <a:tc>
                  <a:txBody>
                    <a:bodyPr/>
                    <a:lstStyle/>
                    <a:p>
                      <a:pPr fontAlgn="base"/>
                      <a:r>
                        <a:rPr lang="en-GB" sz="1200">
                          <a:solidFill>
                            <a:schemeClr val="tx1"/>
                          </a:solidFill>
                          <a:effectLst/>
                        </a:rPr>
                        <a:t>Media and Propaganda</a:t>
                      </a: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2101465578"/>
                  </a:ext>
                </a:extLst>
              </a:tr>
              <a:tr h="354469">
                <a:tc>
                  <a:txBody>
                    <a:bodyPr/>
                    <a:lstStyle/>
                    <a:p>
                      <a:pPr fontAlgn="base"/>
                      <a:r>
                        <a:rPr lang="en-GB" sz="1200">
                          <a:solidFill>
                            <a:schemeClr val="tx1"/>
                          </a:solidFill>
                          <a:effectLst/>
                        </a:rPr>
                        <a:t>Economic reasons for Fall of USSR</a:t>
                      </a: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330861449"/>
                  </a:ext>
                </a:extLst>
              </a:tr>
              <a:tr h="251031">
                <a:tc>
                  <a:txBody>
                    <a:bodyPr/>
                    <a:lstStyle/>
                    <a:p>
                      <a:pPr fontAlgn="base"/>
                      <a:r>
                        <a:rPr lang="en-GB" sz="1200">
                          <a:solidFill>
                            <a:schemeClr val="tx1"/>
                          </a:solidFill>
                          <a:effectLst/>
                        </a:rPr>
                        <a:t>Political reasons for Fall of USSR</a:t>
                      </a: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1868080388"/>
                  </a:ext>
                </a:extLst>
              </a:tr>
              <a:tr h="354469">
                <a:tc>
                  <a:txBody>
                    <a:bodyPr/>
                    <a:lstStyle/>
                    <a:p>
                      <a:pPr fontAlgn="base"/>
                      <a:r>
                        <a:rPr lang="en-GB" sz="1200">
                          <a:solidFill>
                            <a:schemeClr val="tx1"/>
                          </a:solidFill>
                          <a:effectLst/>
                        </a:rPr>
                        <a:t>Role of Nationalism in Fall of USSR</a:t>
                      </a: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192467153"/>
                  </a:ext>
                </a:extLst>
              </a:tr>
              <a:tr h="389559">
                <a:tc>
                  <a:txBody>
                    <a:bodyPr/>
                    <a:lstStyle/>
                    <a:p>
                      <a:pPr algn="l" fontAlgn="base"/>
                      <a:r>
                        <a:rPr lang="en-GB" sz="1200" b="0">
                          <a:solidFill>
                            <a:schemeClr val="tx1"/>
                          </a:solidFill>
                          <a:effectLst/>
                        </a:rPr>
                        <a:t>Role of Yeltsin and Gorbachev in Fall of USSR</a:t>
                      </a:r>
                      <a:endParaRPr lang="en-GB" sz="1200" b="0" i="0">
                        <a:solidFill>
                          <a:schemeClr val="tx1"/>
                        </a:solidFill>
                        <a:effectLst/>
                        <a:latin typeface="Söhne"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algn="l" fontAlgn="base"/>
                      <a:endParaRPr lang="en-GB" sz="1200" b="0" i="0">
                        <a:solidFill>
                          <a:schemeClr val="tx1"/>
                        </a:solidFill>
                        <a:effectLst/>
                        <a:latin typeface="Söhne"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algn="l" fontAlgn="base"/>
                      <a:endParaRPr lang="en-GB" sz="1200" b="0" i="0">
                        <a:solidFill>
                          <a:schemeClr val="tx1"/>
                        </a:solidFill>
                        <a:effectLst/>
                        <a:latin typeface="Söhne"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52049" marR="52049" marT="26024" marB="26024"/>
                </a:tc>
                <a:extLst>
                  <a:ext uri="{0D108BD9-81ED-4DB2-BD59-A6C34878D82A}">
                    <a16:rowId xmlns:a16="http://schemas.microsoft.com/office/drawing/2014/main" val="575778388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D435280F-5A0E-4B34-B27D-EA9A4D5497AF}"/>
              </a:ext>
            </a:extLst>
          </p:cNvPr>
          <p:cNvSpPr/>
          <p:nvPr/>
        </p:nvSpPr>
        <p:spPr>
          <a:xfrm>
            <a:off x="0" y="6705495"/>
            <a:ext cx="6858004" cy="88250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dirty="0">
                <a:solidFill>
                  <a:schemeClr val="tx1"/>
                </a:solidFill>
              </a:rPr>
              <a:t>What are my priorities to revise?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34337455-315B-4F94-B202-AAA1D5342F53}"/>
              </a:ext>
            </a:extLst>
          </p:cNvPr>
          <p:cNvSpPr/>
          <p:nvPr/>
        </p:nvSpPr>
        <p:spPr>
          <a:xfrm>
            <a:off x="0" y="7587996"/>
            <a:ext cx="6858004" cy="88250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dirty="0">
                <a:solidFill>
                  <a:schemeClr val="tx1"/>
                </a:solidFill>
              </a:rPr>
              <a:t>Which revision techniques do I find the most effective?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3B2A147E-D7F7-41CB-A946-089921CDF71D}"/>
              </a:ext>
            </a:extLst>
          </p:cNvPr>
          <p:cNvSpPr/>
          <p:nvPr/>
        </p:nvSpPr>
        <p:spPr>
          <a:xfrm>
            <a:off x="-4" y="8470497"/>
            <a:ext cx="6858004" cy="88250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dirty="0">
                <a:solidFill>
                  <a:schemeClr val="tx1"/>
                </a:solidFill>
              </a:rPr>
              <a:t>How will I know if the revision is working?</a:t>
            </a:r>
          </a:p>
        </p:txBody>
      </p:sp>
    </p:spTree>
    <p:extLst>
      <p:ext uri="{BB962C8B-B14F-4D97-AF65-F5344CB8AC3E}">
        <p14:creationId xmlns:p14="http://schemas.microsoft.com/office/powerpoint/2010/main" val="5900672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66B204-39A1-6A88-9CCA-DCDFDEB2DF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5FEDB80E-B609-8B4C-25B0-6B42B66B076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9475419"/>
              </p:ext>
            </p:extLst>
          </p:nvPr>
        </p:nvGraphicFramePr>
        <p:xfrm>
          <a:off x="-4" y="0"/>
          <a:ext cx="6858004" cy="7197714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495550">
                  <a:extLst>
                    <a:ext uri="{9D8B030D-6E8A-4147-A177-3AD203B41FA5}">
                      <a16:colId xmlns:a16="http://schemas.microsoft.com/office/drawing/2014/main" val="2921698614"/>
                    </a:ext>
                  </a:extLst>
                </a:gridCol>
                <a:gridCol w="1409700">
                  <a:extLst>
                    <a:ext uri="{9D8B030D-6E8A-4147-A177-3AD203B41FA5}">
                      <a16:colId xmlns:a16="http://schemas.microsoft.com/office/drawing/2014/main" val="3363070781"/>
                    </a:ext>
                  </a:extLst>
                </a:gridCol>
                <a:gridCol w="1466850">
                  <a:extLst>
                    <a:ext uri="{9D8B030D-6E8A-4147-A177-3AD203B41FA5}">
                      <a16:colId xmlns:a16="http://schemas.microsoft.com/office/drawing/2014/main" val="1761501500"/>
                    </a:ext>
                  </a:extLst>
                </a:gridCol>
                <a:gridCol w="1485904">
                  <a:extLst>
                    <a:ext uri="{9D8B030D-6E8A-4147-A177-3AD203B41FA5}">
                      <a16:colId xmlns:a16="http://schemas.microsoft.com/office/drawing/2014/main" val="3917944480"/>
                    </a:ext>
                  </a:extLst>
                </a:gridCol>
              </a:tblGrid>
              <a:tr h="251031">
                <a:tc>
                  <a:txBody>
                    <a:bodyPr/>
                    <a:lstStyle/>
                    <a:p>
                      <a:pPr fontAlgn="b"/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</a:rPr>
                        <a:t>Topics Studied in the Tudors  Module</a:t>
                      </a:r>
                    </a:p>
                  </a:txBody>
                  <a:tcPr marL="52049" marR="52049" marT="26024" marB="26024" anchor="b"/>
                </a:tc>
                <a:tc>
                  <a:txBody>
                    <a:bodyPr/>
                    <a:lstStyle/>
                    <a:p>
                      <a:pPr fontAlgn="b"/>
                      <a:r>
                        <a:rPr lang="en-GB" sz="1200" b="1">
                          <a:solidFill>
                            <a:schemeClr val="tx1"/>
                          </a:solidFill>
                          <a:effectLst/>
                        </a:rPr>
                        <a:t>Red</a:t>
                      </a:r>
                    </a:p>
                  </a:txBody>
                  <a:tcPr marL="52049" marR="52049" marT="26024" marB="26024" anchor="b"/>
                </a:tc>
                <a:tc>
                  <a:txBody>
                    <a:bodyPr/>
                    <a:lstStyle/>
                    <a:p>
                      <a:pPr fontAlgn="b"/>
                      <a:r>
                        <a:rPr lang="en-GB" sz="1200" b="1">
                          <a:solidFill>
                            <a:schemeClr val="tx1"/>
                          </a:solidFill>
                          <a:effectLst/>
                        </a:rPr>
                        <a:t>Amber</a:t>
                      </a:r>
                    </a:p>
                  </a:txBody>
                  <a:tcPr marL="52049" marR="52049" marT="26024" marB="26024" anchor="b"/>
                </a:tc>
                <a:tc>
                  <a:txBody>
                    <a:bodyPr/>
                    <a:lstStyle/>
                    <a:p>
                      <a:pPr fontAlgn="b"/>
                      <a:r>
                        <a:rPr lang="en-GB" sz="1200" b="1">
                          <a:solidFill>
                            <a:schemeClr val="tx1"/>
                          </a:solidFill>
                          <a:effectLst/>
                        </a:rPr>
                        <a:t>Green</a:t>
                      </a:r>
                    </a:p>
                  </a:txBody>
                  <a:tcPr marL="52049" marR="52049" marT="26024" marB="26024" anchor="b"/>
                </a:tc>
                <a:extLst>
                  <a:ext uri="{0D108BD9-81ED-4DB2-BD59-A6C34878D82A}">
                    <a16:rowId xmlns:a16="http://schemas.microsoft.com/office/drawing/2014/main" val="3435811810"/>
                  </a:ext>
                </a:extLst>
              </a:tr>
              <a:tr h="251031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effectLst/>
                        </a:rPr>
                        <a:t>Henry VII takes and consolidates power</a:t>
                      </a:r>
                    </a:p>
                  </a:txBody>
                  <a:tcPr marL="71427" marR="71427" marT="35713" marB="35713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3484481060"/>
                  </a:ext>
                </a:extLst>
              </a:tr>
              <a:tr h="251031">
                <a:tc>
                  <a:txBody>
                    <a:bodyPr/>
                    <a:lstStyle/>
                    <a:p>
                      <a:pPr fontAlgn="base"/>
                      <a:r>
                        <a:rPr lang="en-GB" sz="1100" dirty="0">
                          <a:effectLst/>
                        </a:rPr>
                        <a:t>Perkin Warbeck</a:t>
                      </a:r>
                    </a:p>
                  </a:txBody>
                  <a:tcPr marL="71427" marR="71427" marT="35713" marB="35713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2326178106"/>
                  </a:ext>
                </a:extLst>
              </a:tr>
              <a:tr h="250629"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</a:rPr>
                        <a:t>Lambert Simnell</a:t>
                      </a:r>
                    </a:p>
                  </a:txBody>
                  <a:tcPr marL="71427" marR="71427" marT="35713" marB="35713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2196907759"/>
                  </a:ext>
                </a:extLst>
              </a:tr>
              <a:tr h="250629"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</a:rPr>
                        <a:t>Causes of POG</a:t>
                      </a:r>
                    </a:p>
                  </a:txBody>
                  <a:tcPr marL="71427" marR="71427" marT="35713" marB="35713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4254072953"/>
                  </a:ext>
                </a:extLst>
              </a:tr>
              <a:tr h="251031"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</a:rPr>
                        <a:t>Events of POG</a:t>
                      </a:r>
                    </a:p>
                  </a:txBody>
                  <a:tcPr marL="71427" marR="71427" marT="35713" marB="35713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2035219490"/>
                  </a:ext>
                </a:extLst>
              </a:tr>
              <a:tr h="251031"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</a:rPr>
                        <a:t>Causes of Kett</a:t>
                      </a:r>
                    </a:p>
                  </a:txBody>
                  <a:tcPr marL="71427" marR="71427" marT="35713" marB="35713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3665742493"/>
                  </a:ext>
                </a:extLst>
              </a:tr>
              <a:tr h="354469"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</a:rPr>
                        <a:t>Events of Kett</a:t>
                      </a:r>
                    </a:p>
                  </a:txBody>
                  <a:tcPr marL="71427" marR="71427" marT="35713" marB="35713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2934427451"/>
                  </a:ext>
                </a:extLst>
              </a:tr>
              <a:tr h="251031"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</a:rPr>
                        <a:t>Causes of Northern Earls</a:t>
                      </a:r>
                    </a:p>
                  </a:txBody>
                  <a:tcPr marL="71427" marR="71427" marT="35713" marB="35713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2197863119"/>
                  </a:ext>
                </a:extLst>
              </a:tr>
              <a:tr h="250629"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</a:rPr>
                        <a:t>Events of Northern Earls and Consequences</a:t>
                      </a:r>
                    </a:p>
                  </a:txBody>
                  <a:tcPr marL="71427" marR="71427" marT="35713" marB="35713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2956315100"/>
                  </a:ext>
                </a:extLst>
              </a:tr>
              <a:tr h="354469">
                <a:tc>
                  <a:txBody>
                    <a:bodyPr/>
                    <a:lstStyle/>
                    <a:p>
                      <a:pPr fontAlgn="base"/>
                      <a:r>
                        <a:rPr lang="en-GB" sz="1100" dirty="0">
                          <a:effectLst/>
                        </a:rPr>
                        <a:t>Tudor society</a:t>
                      </a:r>
                    </a:p>
                  </a:txBody>
                  <a:tcPr marL="71427" marR="71427" marT="35713" marB="35713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377931854"/>
                  </a:ext>
                </a:extLst>
              </a:tr>
              <a:tr h="354469"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</a:rPr>
                        <a:t>Tudor Privy council, secretary and Lord Lieutenants</a:t>
                      </a:r>
                    </a:p>
                  </a:txBody>
                  <a:tcPr marL="71427" marR="71427" marT="35713" marB="35713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1784939991"/>
                  </a:ext>
                </a:extLst>
              </a:tr>
              <a:tr h="251031"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</a:rPr>
                        <a:t>Tudor The Church under Henry VII and VIII</a:t>
                      </a:r>
                    </a:p>
                  </a:txBody>
                  <a:tcPr marL="71427" marR="71427" marT="35713" marB="35713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3031182537"/>
                  </a:ext>
                </a:extLst>
              </a:tr>
              <a:tr h="250629"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</a:rPr>
                        <a:t>Tudor The Church under Mary and Elizabeth</a:t>
                      </a:r>
                    </a:p>
                  </a:txBody>
                  <a:tcPr marL="71427" marR="71427" marT="35713" marB="35713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940333058"/>
                  </a:ext>
                </a:extLst>
              </a:tr>
              <a:tr h="251031"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</a:rPr>
                        <a:t>Tudor Council of the North</a:t>
                      </a:r>
                    </a:p>
                  </a:txBody>
                  <a:tcPr marL="71427" marR="71427" marT="35713" marB="35713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206418647"/>
                  </a:ext>
                </a:extLst>
              </a:tr>
              <a:tr h="250629"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</a:rPr>
                        <a:t>Tudor Council of Wales</a:t>
                      </a:r>
                    </a:p>
                  </a:txBody>
                  <a:tcPr marL="71427" marR="71427" marT="35713" marB="35713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1263134208"/>
                  </a:ext>
                </a:extLst>
              </a:tr>
              <a:tr h="250629"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</a:rPr>
                        <a:t>Tudor Borough representation</a:t>
                      </a:r>
                    </a:p>
                  </a:txBody>
                  <a:tcPr marL="71427" marR="71427" marT="35713" marB="35713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3210684423"/>
                  </a:ext>
                </a:extLst>
              </a:tr>
              <a:tr h="251031"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</a:rPr>
                        <a:t>Tudor Role of JPs</a:t>
                      </a:r>
                    </a:p>
                  </a:txBody>
                  <a:tcPr marL="71427" marR="71427" marT="35713" marB="35713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4245129953"/>
                  </a:ext>
                </a:extLst>
              </a:tr>
              <a:tr h="250629"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</a:rPr>
                        <a:t>Tudor Taxation and monarchy</a:t>
                      </a:r>
                    </a:p>
                  </a:txBody>
                  <a:tcPr marL="71427" marR="71427" marT="35713" marB="35713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3568542405"/>
                  </a:ext>
                </a:extLst>
              </a:tr>
              <a:tr h="251031"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</a:rPr>
                        <a:t>Tudor Poverty and government response</a:t>
                      </a:r>
                    </a:p>
                  </a:txBody>
                  <a:tcPr marL="71427" marR="71427" marT="35713" marB="35713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2101465578"/>
                  </a:ext>
                </a:extLst>
              </a:tr>
              <a:tr h="354469">
                <a:tc>
                  <a:txBody>
                    <a:bodyPr/>
                    <a:lstStyle/>
                    <a:p>
                      <a:pPr fontAlgn="base"/>
                      <a:r>
                        <a:rPr lang="en-GB" sz="1100">
                          <a:effectLst/>
                        </a:rPr>
                        <a:t>Tudor Patronage and titles</a:t>
                      </a:r>
                    </a:p>
                  </a:txBody>
                  <a:tcPr marL="71427" marR="71427" marT="35713" marB="35713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330861449"/>
                  </a:ext>
                </a:extLst>
              </a:tr>
              <a:tr h="251031">
                <a:tc>
                  <a:txBody>
                    <a:bodyPr/>
                    <a:lstStyle/>
                    <a:p>
                      <a:pPr fontAlgn="base"/>
                      <a:r>
                        <a:rPr lang="en-GB" sz="1100" dirty="0">
                          <a:effectLst/>
                        </a:rPr>
                        <a:t>Tudor Royal Progresses</a:t>
                      </a:r>
                    </a:p>
                  </a:txBody>
                  <a:tcPr marL="71427" marR="71427" marT="35713" marB="35713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1868080388"/>
                  </a:ext>
                </a:extLst>
              </a:tr>
              <a:tr h="354469"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192467153"/>
                  </a:ext>
                </a:extLst>
              </a:tr>
              <a:tr h="389559">
                <a:tc>
                  <a:txBody>
                    <a:bodyPr/>
                    <a:lstStyle/>
                    <a:p>
                      <a:pPr algn="l" fontAlgn="base"/>
                      <a:endParaRPr lang="en-GB" sz="1200" b="0" i="0" dirty="0">
                        <a:solidFill>
                          <a:schemeClr val="tx1"/>
                        </a:solidFill>
                        <a:effectLst/>
                        <a:latin typeface="Söhne"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algn="l" fontAlgn="base"/>
                      <a:endParaRPr lang="en-GB" sz="1200" b="0" i="0">
                        <a:solidFill>
                          <a:schemeClr val="tx1"/>
                        </a:solidFill>
                        <a:effectLst/>
                        <a:latin typeface="Söhne"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algn="l" fontAlgn="base"/>
                      <a:endParaRPr lang="en-GB" sz="1200" b="0" i="0">
                        <a:solidFill>
                          <a:schemeClr val="tx1"/>
                        </a:solidFill>
                        <a:effectLst/>
                        <a:latin typeface="Söhne"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endParaRPr lang="en-GB" sz="1200" dirty="0">
                        <a:solidFill>
                          <a:schemeClr val="tx1"/>
                        </a:solidFill>
                      </a:endParaRPr>
                    </a:p>
                  </a:txBody>
                  <a:tcPr marL="52049" marR="52049" marT="26024" marB="26024"/>
                </a:tc>
                <a:extLst>
                  <a:ext uri="{0D108BD9-81ED-4DB2-BD59-A6C34878D82A}">
                    <a16:rowId xmlns:a16="http://schemas.microsoft.com/office/drawing/2014/main" val="575778388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F97E15AC-C586-BD42-4484-6423168CDBF3}"/>
              </a:ext>
            </a:extLst>
          </p:cNvPr>
          <p:cNvSpPr/>
          <p:nvPr/>
        </p:nvSpPr>
        <p:spPr>
          <a:xfrm>
            <a:off x="0" y="6705495"/>
            <a:ext cx="6858004" cy="88250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dirty="0">
                <a:solidFill>
                  <a:schemeClr val="tx1"/>
                </a:solidFill>
              </a:rPr>
              <a:t>What are my priorities to revise?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6AFB7A2-BAF6-3276-41E2-FE88361DAB97}"/>
              </a:ext>
            </a:extLst>
          </p:cNvPr>
          <p:cNvSpPr/>
          <p:nvPr/>
        </p:nvSpPr>
        <p:spPr>
          <a:xfrm>
            <a:off x="0" y="7587996"/>
            <a:ext cx="6858004" cy="88250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dirty="0">
                <a:solidFill>
                  <a:schemeClr val="tx1"/>
                </a:solidFill>
              </a:rPr>
              <a:t>Which revision techniques do I find the most effective?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3EBF2DA-C483-D68F-12EC-84DC2CBBF93E}"/>
              </a:ext>
            </a:extLst>
          </p:cNvPr>
          <p:cNvSpPr/>
          <p:nvPr/>
        </p:nvSpPr>
        <p:spPr>
          <a:xfrm>
            <a:off x="-4" y="8470497"/>
            <a:ext cx="6858004" cy="88250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dirty="0">
                <a:solidFill>
                  <a:schemeClr val="tx1"/>
                </a:solidFill>
              </a:rPr>
              <a:t>How will I know if the revision is working?</a:t>
            </a:r>
          </a:p>
        </p:txBody>
      </p:sp>
    </p:spTree>
    <p:extLst>
      <p:ext uri="{BB962C8B-B14F-4D97-AF65-F5344CB8AC3E}">
        <p14:creationId xmlns:p14="http://schemas.microsoft.com/office/powerpoint/2010/main" val="31291575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B267EC0-1959-288B-3008-218116DB08B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F6035BEA-A86D-0FA2-C981-0780A8ADCE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4933426"/>
              </p:ext>
            </p:extLst>
          </p:nvPr>
        </p:nvGraphicFramePr>
        <p:xfrm>
          <a:off x="-4" y="0"/>
          <a:ext cx="6858004" cy="4886779"/>
        </p:xfrm>
        <a:graphic>
          <a:graphicData uri="http://schemas.openxmlformats.org/drawingml/2006/table">
            <a:tbl>
              <a:tblPr>
                <a:tableStyleId>{5940675A-B579-460E-94D1-54222C63F5DA}</a:tableStyleId>
              </a:tblPr>
              <a:tblGrid>
                <a:gridCol w="2495550">
                  <a:extLst>
                    <a:ext uri="{9D8B030D-6E8A-4147-A177-3AD203B41FA5}">
                      <a16:colId xmlns:a16="http://schemas.microsoft.com/office/drawing/2014/main" val="2921698614"/>
                    </a:ext>
                  </a:extLst>
                </a:gridCol>
                <a:gridCol w="1409700">
                  <a:extLst>
                    <a:ext uri="{9D8B030D-6E8A-4147-A177-3AD203B41FA5}">
                      <a16:colId xmlns:a16="http://schemas.microsoft.com/office/drawing/2014/main" val="3363070781"/>
                    </a:ext>
                  </a:extLst>
                </a:gridCol>
                <a:gridCol w="1466850">
                  <a:extLst>
                    <a:ext uri="{9D8B030D-6E8A-4147-A177-3AD203B41FA5}">
                      <a16:colId xmlns:a16="http://schemas.microsoft.com/office/drawing/2014/main" val="1761501500"/>
                    </a:ext>
                  </a:extLst>
                </a:gridCol>
                <a:gridCol w="1485904">
                  <a:extLst>
                    <a:ext uri="{9D8B030D-6E8A-4147-A177-3AD203B41FA5}">
                      <a16:colId xmlns:a16="http://schemas.microsoft.com/office/drawing/2014/main" val="3917944480"/>
                    </a:ext>
                  </a:extLst>
                </a:gridCol>
              </a:tblGrid>
              <a:tr h="251031">
                <a:tc>
                  <a:txBody>
                    <a:bodyPr/>
                    <a:lstStyle/>
                    <a:p>
                      <a:pPr fontAlgn="b"/>
                      <a:r>
                        <a:rPr lang="en-GB" sz="1200" b="1" dirty="0">
                          <a:solidFill>
                            <a:schemeClr val="tx1"/>
                          </a:solidFill>
                          <a:effectLst/>
                        </a:rPr>
                        <a:t>Topics Studied in the GDR Module</a:t>
                      </a:r>
                    </a:p>
                  </a:txBody>
                  <a:tcPr marL="52049" marR="52049" marT="26024" marB="26024" anchor="b"/>
                </a:tc>
                <a:tc>
                  <a:txBody>
                    <a:bodyPr/>
                    <a:lstStyle/>
                    <a:p>
                      <a:pPr fontAlgn="b"/>
                      <a:r>
                        <a:rPr lang="en-GB" sz="1200" b="1">
                          <a:solidFill>
                            <a:schemeClr val="tx1"/>
                          </a:solidFill>
                          <a:effectLst/>
                        </a:rPr>
                        <a:t>Red</a:t>
                      </a:r>
                    </a:p>
                  </a:txBody>
                  <a:tcPr marL="52049" marR="52049" marT="26024" marB="26024" anchor="b"/>
                </a:tc>
                <a:tc>
                  <a:txBody>
                    <a:bodyPr/>
                    <a:lstStyle/>
                    <a:p>
                      <a:pPr fontAlgn="b"/>
                      <a:r>
                        <a:rPr lang="en-GB" sz="1200" b="1">
                          <a:solidFill>
                            <a:schemeClr val="tx1"/>
                          </a:solidFill>
                          <a:effectLst/>
                        </a:rPr>
                        <a:t>Amber</a:t>
                      </a:r>
                    </a:p>
                  </a:txBody>
                  <a:tcPr marL="52049" marR="52049" marT="26024" marB="26024" anchor="b"/>
                </a:tc>
                <a:tc>
                  <a:txBody>
                    <a:bodyPr/>
                    <a:lstStyle/>
                    <a:p>
                      <a:pPr fontAlgn="b"/>
                      <a:r>
                        <a:rPr lang="en-GB" sz="1200" b="1">
                          <a:solidFill>
                            <a:schemeClr val="tx1"/>
                          </a:solidFill>
                          <a:effectLst/>
                        </a:rPr>
                        <a:t>Green</a:t>
                      </a:r>
                    </a:p>
                  </a:txBody>
                  <a:tcPr marL="52049" marR="52049" marT="26024" marB="26024" anchor="b"/>
                </a:tc>
                <a:extLst>
                  <a:ext uri="{0D108BD9-81ED-4DB2-BD59-A6C34878D82A}">
                    <a16:rowId xmlns:a16="http://schemas.microsoft.com/office/drawing/2014/main" val="3435811810"/>
                  </a:ext>
                </a:extLst>
              </a:tr>
              <a:tr h="251031">
                <a:tc>
                  <a:txBody>
                    <a:bodyPr/>
                    <a:lstStyle/>
                    <a:p>
                      <a:pPr marL="0" marR="0" lvl="0" indent="0" algn="l" defTabSz="685800" rtl="0" eaLnBrk="1" fontAlgn="base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>
                          <a:effectLst/>
                        </a:rPr>
                        <a:t>Post War division of Germany</a:t>
                      </a:r>
                    </a:p>
                  </a:txBody>
                  <a:tcPr marL="71427" marR="71427" marT="35713" marB="35713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3484481060"/>
                  </a:ext>
                </a:extLst>
              </a:tr>
              <a:tr h="251031">
                <a:tc>
                  <a:txBody>
                    <a:bodyPr/>
                    <a:lstStyle/>
                    <a:p>
                      <a:pPr fontAlgn="base"/>
                      <a:r>
                        <a:rPr lang="en-GB" sz="1100" dirty="0">
                          <a:effectLst/>
                        </a:rPr>
                        <a:t>The System of Government</a:t>
                      </a:r>
                    </a:p>
                  </a:txBody>
                  <a:tcPr marL="71427" marR="71427" marT="35713" marB="35713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2326178106"/>
                  </a:ext>
                </a:extLst>
              </a:tr>
              <a:tr h="250629">
                <a:tc>
                  <a:txBody>
                    <a:bodyPr/>
                    <a:lstStyle/>
                    <a:p>
                      <a:pPr fontAlgn="base"/>
                      <a:r>
                        <a:rPr lang="en-GB" sz="1100" dirty="0">
                          <a:effectLst/>
                        </a:rPr>
                        <a:t>Economic developments 49-61</a:t>
                      </a:r>
                    </a:p>
                  </a:txBody>
                  <a:tcPr marL="71427" marR="71427" marT="35713" marB="35713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2196907759"/>
                  </a:ext>
                </a:extLst>
              </a:tr>
              <a:tr h="250629">
                <a:tc>
                  <a:txBody>
                    <a:bodyPr/>
                    <a:lstStyle/>
                    <a:p>
                      <a:pPr fontAlgn="base"/>
                      <a:r>
                        <a:rPr lang="en-GB" sz="1100" dirty="0">
                          <a:effectLst/>
                        </a:rPr>
                        <a:t>Defending the GDR 49-61</a:t>
                      </a:r>
                    </a:p>
                  </a:txBody>
                  <a:tcPr marL="71427" marR="71427" marT="35713" marB="35713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4254072953"/>
                  </a:ext>
                </a:extLst>
              </a:tr>
              <a:tr h="251031">
                <a:tc>
                  <a:txBody>
                    <a:bodyPr/>
                    <a:lstStyle/>
                    <a:p>
                      <a:pPr fontAlgn="base"/>
                      <a:r>
                        <a:rPr lang="en-GB" sz="1100" dirty="0">
                          <a:effectLst/>
                        </a:rPr>
                        <a:t>Economic stabilisation after 1961</a:t>
                      </a:r>
                    </a:p>
                  </a:txBody>
                  <a:tcPr marL="71427" marR="71427" marT="35713" marB="35713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2035219490"/>
                  </a:ext>
                </a:extLst>
              </a:tr>
              <a:tr h="251031">
                <a:tc>
                  <a:txBody>
                    <a:bodyPr/>
                    <a:lstStyle/>
                    <a:p>
                      <a:pPr fontAlgn="base"/>
                      <a:r>
                        <a:rPr lang="en-GB" sz="1100" dirty="0" err="1">
                          <a:effectLst/>
                        </a:rPr>
                        <a:t>Honecka</a:t>
                      </a:r>
                      <a:r>
                        <a:rPr lang="en-GB" sz="1100" dirty="0">
                          <a:effectLst/>
                        </a:rPr>
                        <a:t> and the development of a GDR identity</a:t>
                      </a:r>
                    </a:p>
                  </a:txBody>
                  <a:tcPr marL="71427" marR="71427" marT="35713" marB="35713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3665742493"/>
                  </a:ext>
                </a:extLst>
              </a:tr>
              <a:tr h="354469">
                <a:tc>
                  <a:txBody>
                    <a:bodyPr/>
                    <a:lstStyle/>
                    <a:p>
                      <a:pPr fontAlgn="base"/>
                      <a:r>
                        <a:rPr lang="en-GB" sz="1100" dirty="0">
                          <a:effectLst/>
                        </a:rPr>
                        <a:t>Relations with West Germany</a:t>
                      </a:r>
                    </a:p>
                  </a:txBody>
                  <a:tcPr marL="71427" marR="71427" marT="35713" marB="35713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2934427451"/>
                  </a:ext>
                </a:extLst>
              </a:tr>
              <a:tr h="251031">
                <a:tc>
                  <a:txBody>
                    <a:bodyPr/>
                    <a:lstStyle/>
                    <a:p>
                      <a:pPr fontAlgn="base"/>
                      <a:r>
                        <a:rPr lang="en-GB" sz="1100" dirty="0">
                          <a:effectLst/>
                        </a:rPr>
                        <a:t>The growing international prestige of the GDR</a:t>
                      </a:r>
                    </a:p>
                  </a:txBody>
                  <a:tcPr marL="71427" marR="71427" marT="35713" marB="35713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2197863119"/>
                  </a:ext>
                </a:extLst>
              </a:tr>
              <a:tr h="250629">
                <a:tc>
                  <a:txBody>
                    <a:bodyPr/>
                    <a:lstStyle/>
                    <a:p>
                      <a:pPr fontAlgn="base"/>
                      <a:r>
                        <a:rPr lang="en-GB" sz="1100" dirty="0">
                          <a:effectLst/>
                        </a:rPr>
                        <a:t>Social change and welfare programs</a:t>
                      </a:r>
                    </a:p>
                  </a:txBody>
                  <a:tcPr marL="71427" marR="71427" marT="35713" marB="35713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2956315100"/>
                  </a:ext>
                </a:extLst>
              </a:tr>
              <a:tr h="354469">
                <a:tc>
                  <a:txBody>
                    <a:bodyPr/>
                    <a:lstStyle/>
                    <a:p>
                      <a:pPr fontAlgn="base"/>
                      <a:r>
                        <a:rPr lang="en-GB" sz="1100" dirty="0">
                          <a:effectLst/>
                        </a:rPr>
                        <a:t>Repression and control</a:t>
                      </a:r>
                    </a:p>
                  </a:txBody>
                  <a:tcPr marL="71427" marR="71427" marT="35713" marB="35713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377931854"/>
                  </a:ext>
                </a:extLst>
              </a:tr>
              <a:tr h="354469">
                <a:tc>
                  <a:txBody>
                    <a:bodyPr/>
                    <a:lstStyle/>
                    <a:p>
                      <a:pPr fontAlgn="base"/>
                      <a:r>
                        <a:rPr lang="en-GB" sz="1100" dirty="0">
                          <a:effectLst/>
                        </a:rPr>
                        <a:t>The SED and the Protestant church</a:t>
                      </a:r>
                    </a:p>
                  </a:txBody>
                  <a:tcPr marL="71427" marR="71427" marT="35713" marB="35713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1784939991"/>
                  </a:ext>
                </a:extLst>
              </a:tr>
              <a:tr h="251031">
                <a:tc>
                  <a:txBody>
                    <a:bodyPr/>
                    <a:lstStyle/>
                    <a:p>
                      <a:pPr fontAlgn="base"/>
                      <a:r>
                        <a:rPr lang="en-GB" sz="1100" dirty="0">
                          <a:effectLst/>
                        </a:rPr>
                        <a:t>Western influences on the GDR</a:t>
                      </a:r>
                    </a:p>
                  </a:txBody>
                  <a:tcPr marL="71427" marR="71427" marT="35713" marB="35713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3031182537"/>
                  </a:ext>
                </a:extLst>
              </a:tr>
              <a:tr h="250629">
                <a:tc>
                  <a:txBody>
                    <a:bodyPr/>
                    <a:lstStyle/>
                    <a:p>
                      <a:pPr fontAlgn="base"/>
                      <a:r>
                        <a:rPr lang="en-GB" sz="1100" dirty="0">
                          <a:effectLst/>
                        </a:rPr>
                        <a:t>Economic stagnation in the 1980s</a:t>
                      </a:r>
                    </a:p>
                  </a:txBody>
                  <a:tcPr marL="71427" marR="71427" marT="35713" marB="35713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940333058"/>
                  </a:ext>
                </a:extLst>
              </a:tr>
              <a:tr h="251031">
                <a:tc>
                  <a:txBody>
                    <a:bodyPr/>
                    <a:lstStyle/>
                    <a:p>
                      <a:pPr fontAlgn="base"/>
                      <a:r>
                        <a:rPr lang="en-GB" sz="1100" dirty="0">
                          <a:effectLst/>
                        </a:rPr>
                        <a:t>Gorbachev’s influence</a:t>
                      </a:r>
                    </a:p>
                  </a:txBody>
                  <a:tcPr marL="71427" marR="71427" marT="35713" marB="35713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206418647"/>
                  </a:ext>
                </a:extLst>
              </a:tr>
              <a:tr h="250629">
                <a:tc>
                  <a:txBody>
                    <a:bodyPr/>
                    <a:lstStyle/>
                    <a:p>
                      <a:pPr fontAlgn="base"/>
                      <a:r>
                        <a:rPr lang="en-GB" sz="1100" dirty="0">
                          <a:effectLst/>
                        </a:rPr>
                        <a:t>The events of 1989</a:t>
                      </a:r>
                    </a:p>
                  </a:txBody>
                  <a:tcPr marL="71427" marR="71427" marT="35713" marB="35713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1263134208"/>
                  </a:ext>
                </a:extLst>
              </a:tr>
              <a:tr h="250629">
                <a:tc>
                  <a:txBody>
                    <a:bodyPr/>
                    <a:lstStyle/>
                    <a:p>
                      <a:pPr fontAlgn="base"/>
                      <a:r>
                        <a:rPr lang="en-GB" sz="1100" dirty="0">
                          <a:effectLst/>
                        </a:rPr>
                        <a:t>The end of the GDR, 1989-98</a:t>
                      </a:r>
                    </a:p>
                  </a:txBody>
                  <a:tcPr marL="71427" marR="71427" marT="35713" marB="35713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tc>
                  <a:txBody>
                    <a:bodyPr/>
                    <a:lstStyle/>
                    <a:p>
                      <a:pPr fontAlgn="base"/>
                      <a:endParaRPr lang="en-GB" sz="1200" dirty="0">
                        <a:solidFill>
                          <a:schemeClr val="tx1"/>
                        </a:solidFill>
                        <a:effectLst/>
                      </a:endParaRPr>
                    </a:p>
                  </a:txBody>
                  <a:tcPr marL="52049" marR="52049" marT="26024" marB="26024" anchor="ctr"/>
                </a:tc>
                <a:extLst>
                  <a:ext uri="{0D108BD9-81ED-4DB2-BD59-A6C34878D82A}">
                    <a16:rowId xmlns:a16="http://schemas.microsoft.com/office/drawing/2014/main" val="3210684423"/>
                  </a:ext>
                </a:extLst>
              </a:tr>
            </a:tbl>
          </a:graphicData>
        </a:graphic>
      </p:graphicFrame>
      <p:sp>
        <p:nvSpPr>
          <p:cNvPr id="5" name="Rectangle 4">
            <a:extLst>
              <a:ext uri="{FF2B5EF4-FFF2-40B4-BE49-F238E27FC236}">
                <a16:creationId xmlns:a16="http://schemas.microsoft.com/office/drawing/2014/main" id="{B0BFF2A1-8BFB-CA7D-30FD-F2E6E0E9FE64}"/>
              </a:ext>
            </a:extLst>
          </p:cNvPr>
          <p:cNvSpPr/>
          <p:nvPr/>
        </p:nvSpPr>
        <p:spPr>
          <a:xfrm>
            <a:off x="0" y="6705495"/>
            <a:ext cx="6858004" cy="88250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dirty="0">
                <a:solidFill>
                  <a:schemeClr val="tx1"/>
                </a:solidFill>
              </a:rPr>
              <a:t>What are my priorities to revise? 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42125E2-D081-6488-93DD-4674B7A85633}"/>
              </a:ext>
            </a:extLst>
          </p:cNvPr>
          <p:cNvSpPr/>
          <p:nvPr/>
        </p:nvSpPr>
        <p:spPr>
          <a:xfrm>
            <a:off x="0" y="7587996"/>
            <a:ext cx="6858004" cy="88250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dirty="0">
                <a:solidFill>
                  <a:schemeClr val="tx1"/>
                </a:solidFill>
              </a:rPr>
              <a:t>Which revision techniques do I find the most effective?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8B37F10-12D6-B10C-E546-73FA7A4CF7EA}"/>
              </a:ext>
            </a:extLst>
          </p:cNvPr>
          <p:cNvSpPr/>
          <p:nvPr/>
        </p:nvSpPr>
        <p:spPr>
          <a:xfrm>
            <a:off x="-4" y="8470497"/>
            <a:ext cx="6858004" cy="882501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r>
              <a:rPr lang="en-GB" sz="1200" dirty="0">
                <a:solidFill>
                  <a:schemeClr val="tx1"/>
                </a:solidFill>
              </a:rPr>
              <a:t>How will I know if the revision is working?</a:t>
            </a:r>
          </a:p>
        </p:txBody>
      </p:sp>
    </p:spTree>
    <p:extLst>
      <p:ext uri="{BB962C8B-B14F-4D97-AF65-F5344CB8AC3E}">
        <p14:creationId xmlns:p14="http://schemas.microsoft.com/office/powerpoint/2010/main" val="25379025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39</TotalTime>
  <Words>359</Words>
  <Application>Microsoft Macintosh PowerPoint</Application>
  <PresentationFormat>A4 Paper (210x297 mm)</PresentationFormat>
  <Paragraphs>81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Söhne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Thomas Moore</dc:creator>
  <cp:lastModifiedBy>Thomas Moore</cp:lastModifiedBy>
  <cp:revision>1</cp:revision>
  <dcterms:created xsi:type="dcterms:W3CDTF">2023-09-15T08:29:01Z</dcterms:created>
  <dcterms:modified xsi:type="dcterms:W3CDTF">2024-02-07T20:43:51Z</dcterms:modified>
</cp:coreProperties>
</file>